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EAE97-5FC0-43C7-95CC-3F4501264D6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Aluatul</a:t>
            </a:r>
            <a:r>
              <a:rPr lang="en-US" dirty="0" smtClean="0"/>
              <a:t> fluid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4582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Profesor</a:t>
            </a:r>
            <a:r>
              <a:rPr lang="en-US" dirty="0" smtClean="0"/>
              <a:t> Maria Stan          </a:t>
            </a:r>
            <a:r>
              <a:rPr lang="ro-RO" dirty="0" smtClean="0"/>
              <a:t>Liceul Tehnologic ”Grigore Antipa”</a:t>
            </a:r>
            <a:endParaRPr lang="en-US" dirty="0" smtClean="0"/>
          </a:p>
          <a:p>
            <a:r>
              <a:rPr lang="en-US" dirty="0" smtClean="0"/>
              <a:t>Material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clasa</a:t>
            </a:r>
            <a:r>
              <a:rPr lang="en-US" dirty="0" smtClean="0"/>
              <a:t> a X-a A, </a:t>
            </a:r>
            <a:r>
              <a:rPr lang="en-US" dirty="0" err="1" smtClean="0"/>
              <a:t>modulul</a:t>
            </a:r>
            <a:r>
              <a:rPr lang="en-US" dirty="0" smtClean="0"/>
              <a:t> III – SPP-CDL</a:t>
            </a:r>
          </a:p>
          <a:p>
            <a:r>
              <a:rPr lang="en-US" dirty="0" err="1" smtClean="0"/>
              <a:t>Tehnologia</a:t>
            </a:r>
            <a:r>
              <a:rPr lang="en-US" dirty="0" smtClean="0"/>
              <a:t> </a:t>
            </a:r>
            <a:r>
              <a:rPr lang="en-US" dirty="0" err="1" smtClean="0"/>
              <a:t>produselor</a:t>
            </a:r>
            <a:r>
              <a:rPr lang="en-US" dirty="0" smtClean="0"/>
              <a:t> de </a:t>
            </a:r>
            <a:r>
              <a:rPr lang="ro-RO" dirty="0" smtClean="0"/>
              <a:t>brutărie – patiserie </a:t>
            </a:r>
            <a:endParaRPr lang="en-US" dirty="0"/>
          </a:p>
        </p:txBody>
      </p:sp>
      <p:pic>
        <p:nvPicPr>
          <p:cNvPr id="37890" name="Picture 2" descr="Briose cu ciocolata - umede si fragede | Savori Urb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63246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Chec zebra din albușuri și nuci</a:t>
            </a:r>
            <a:endParaRPr lang="en-US" dirty="0"/>
          </a:p>
        </p:txBody>
      </p:sp>
      <p:pic>
        <p:nvPicPr>
          <p:cNvPr id="48130" name="Picture 2" descr="Chec zebră din albușuri cu nuci | Vicky's Recip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Banana bread cu nuci, stafide și glazură de ciocolată</a:t>
            </a:r>
            <a:endParaRPr lang="en-US" dirty="0"/>
          </a:p>
        </p:txBody>
      </p:sp>
      <p:pic>
        <p:nvPicPr>
          <p:cNvPr id="49156" name="Picture 4" descr="Banana bread cu nuci, stafide si glazura de ciocola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44" r="41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Negresă cu gazură și nuci</a:t>
            </a:r>
            <a:endParaRPr lang="en-US" dirty="0"/>
          </a:p>
        </p:txBody>
      </p:sp>
      <p:pic>
        <p:nvPicPr>
          <p:cNvPr id="11" name="Picture Placeholder 10" descr="Negresa pufoasa cu glazura si nuci, cea mai buna reteta - Gina Brade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50" r="4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Prăjitură pufoasă cu cremă</a:t>
            </a:r>
            <a:endParaRPr lang="en-US" dirty="0"/>
          </a:p>
        </p:txBody>
      </p:sp>
      <p:pic>
        <p:nvPicPr>
          <p:cNvPr id="9" name="Picture 6" descr="Prajitura pufoasa de post reteta pas cu pas - Laura Laurenti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Brioșe cu vișine și cacao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Briose Pufoase cu Visine si Cacao Reteta Simpla - InfoPu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58" r="64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Brioșe cu cafea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Briose cu cafea - Retete culinare by Teo's Kitch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53" r="44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</a:t>
            </a:r>
            <a:r>
              <a:rPr lang="ro-RO" dirty="0" smtClean="0"/>
              <a:t>ția aluatului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Aluatul fluid (compoziție bătută), este un aluat nedospit, obținut din făină, ouă, zahăr și alte adaosuri (afânători chimici, grăsimi, arome, apă, lapte, cacao, fructe uleioase, stafide, rahat, etc), care are o consistență mică (curge), datorită utilizării unei cantități mici de făină.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dirty="0" smtClean="0"/>
              <a:t>Consistența mică – se utilizează o cantitate mică de făină, raportul făină: lichide pentru unele produse având vcalorile 1: 1,3-1,5.</a:t>
            </a:r>
          </a:p>
          <a:p>
            <a:r>
              <a:rPr lang="ro-RO" dirty="0" smtClean="0"/>
              <a:t>Afânarea se face prin două metode: fizică prin baterea-spumarea ouălor și chimică prin utilizarea afânătorilor chimici (praf de copt, bicarbonat de sodiu etc,).</a:t>
            </a:r>
          </a:p>
          <a:p>
            <a:r>
              <a:rPr lang="ro-RO" dirty="0" smtClean="0"/>
              <a:t>Tehnologia preparării aluaturilor fluide constă în amestecarea componentelor și spumarea aluatului prin înglobarea de aer în masa acestuia.</a:t>
            </a:r>
          </a:p>
          <a:p>
            <a:r>
              <a:rPr lang="ro-RO" dirty="0" smtClean="0"/>
              <a:t>Baterea – spumarea ouălor se face, de regulă separat pentru albușuri și gălbenușuri. Albușul de ou are proprietatea de a îngloba și reține bulele de aer introduse prin batere producând afânarea aluatului. Pentru a menține structura afânată, omogenizarea albușurilor bătute spumă cu restul componentelor se face prin amestecare lejeră, făina adăugându-se treptat, pentru a menține omogenizarea.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Coacerea aluatului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Coacerea se face în tăvi sau forme deschise (pandișpan, foi de rulade, pișcoturi, blaturi) sau forme închise (vafe).</a:t>
            </a:r>
          </a:p>
          <a:p>
            <a:r>
              <a:rPr lang="ro-RO" dirty="0" smtClean="0"/>
              <a:t>Pregătire formelor se face astfel: formele se curăță și se igenizează, se ung cu ulei, se pudrează cu făină în strat subțire sau se acoperă cu hârtie specială pentru coacere.</a:t>
            </a:r>
          </a:p>
          <a:p>
            <a:r>
              <a:rPr lang="ro-RO" dirty="0" smtClean="0"/>
              <a:t>Coacerea se face la 220 – 270°C timp de 10 – 45 minute, în funcție de mărimea produsului și compoziția acestuia.</a:t>
            </a:r>
          </a:p>
          <a:p>
            <a:r>
              <a:rPr lang="ro-RO" dirty="0" smtClean="0"/>
              <a:t>După coacere produsele se lasă la răcit la temperatura sălii de lucru, pentru consolidarea structurii și pregătirea pentru finisare, respectiv pentru ambakare.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Operații de Finisare a produselor din aluat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00400" cy="4525963"/>
          </a:xfrm>
        </p:spPr>
        <p:txBody>
          <a:bodyPr/>
          <a:lstStyle/>
          <a:p>
            <a:r>
              <a:rPr lang="ro-RO" dirty="0" smtClean="0"/>
              <a:t>Ungerea</a:t>
            </a:r>
          </a:p>
          <a:p>
            <a:r>
              <a:rPr lang="ro-RO" dirty="0" smtClean="0"/>
              <a:t>Presărarea</a:t>
            </a:r>
          </a:p>
          <a:p>
            <a:r>
              <a:rPr lang="ro-RO" dirty="0" smtClean="0"/>
              <a:t>Umplerea</a:t>
            </a:r>
          </a:p>
          <a:p>
            <a:r>
              <a:rPr lang="ro-RO" dirty="0" smtClean="0"/>
              <a:t>Glazurarea</a:t>
            </a:r>
          </a:p>
          <a:p>
            <a:r>
              <a:rPr lang="ro-RO" dirty="0" smtClean="0"/>
              <a:t>Însiroparea.</a:t>
            </a:r>
            <a:endParaRPr lang="en-US" dirty="0"/>
          </a:p>
        </p:txBody>
      </p:sp>
      <p:sp>
        <p:nvSpPr>
          <p:cNvPr id="39938" name="AutoShape 2" descr="Blat de tort cu cacao - Dulciuri fel de 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Briose cu ciocolata - umede si fragede | Savori Urb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098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Schema tehnologică de obținere a aluatului fluid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1371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Zahăr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371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Ouă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371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Făină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371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Adaosuri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057400"/>
            <a:ext cx="6172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Dozare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667000"/>
            <a:ext cx="6019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Prelucrări primare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276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Albușuri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2766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Gălbenușuri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9624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Batere spumă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39624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Batere spumă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5105400"/>
            <a:ext cx="2590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Formarea compoziției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5715000"/>
            <a:ext cx="914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Aluat fluid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Turnare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571500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Coacere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62800" y="571500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Răcire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3" idx="2"/>
          </p:cNvCxnSpPr>
          <p:nvPr/>
        </p:nvCxnSpPr>
        <p:spPr>
          <a:xfrm rot="5400000">
            <a:off x="1714500" y="1943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</p:cNvCxnSpPr>
          <p:nvPr/>
        </p:nvCxnSpPr>
        <p:spPr>
          <a:xfrm rot="5400000">
            <a:off x="3313906" y="19431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 rot="5400000">
            <a:off x="4914900" y="1943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896100" y="1943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7145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3147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9149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8961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390900" y="30861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6000" y="31242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209800" y="3200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114800" y="3200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247900" y="3848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  <a:endCxn id="12" idx="0"/>
          </p:cNvCxnSpPr>
          <p:nvPr/>
        </p:nvCxnSpPr>
        <p:spPr>
          <a:xfrm rot="5400000">
            <a:off x="3924300" y="3848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447800" y="3429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28800" y="38100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2514600" y="38862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267994" y="3886200"/>
            <a:ext cx="151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2"/>
            <a:endCxn id="11" idx="2"/>
          </p:cNvCxnSpPr>
          <p:nvPr/>
        </p:nvCxnSpPr>
        <p:spPr>
          <a:xfrm rot="5400000">
            <a:off x="2438400" y="48768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2"/>
          </p:cNvCxnSpPr>
          <p:nvPr/>
        </p:nvCxnSpPr>
        <p:spPr>
          <a:xfrm rot="5400000">
            <a:off x="2209800" y="510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3" idx="1"/>
          </p:cNvCxnSpPr>
          <p:nvPr/>
        </p:nvCxnSpPr>
        <p:spPr>
          <a:xfrm>
            <a:off x="2438400" y="5334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2"/>
          </p:cNvCxnSpPr>
          <p:nvPr/>
        </p:nvCxnSpPr>
        <p:spPr>
          <a:xfrm rot="5400000">
            <a:off x="3924300" y="4991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000500" y="40767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019800" y="4114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5486400" y="5181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14" idx="0"/>
          </p:cNvCxnSpPr>
          <p:nvPr/>
        </p:nvCxnSpPr>
        <p:spPr>
          <a:xfrm rot="5400000">
            <a:off x="3886200" y="5638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4" idx="3"/>
            <a:endCxn id="15" idx="1"/>
          </p:cNvCxnSpPr>
          <p:nvPr/>
        </p:nvCxnSpPr>
        <p:spPr>
          <a:xfrm flipV="1">
            <a:off x="4419600" y="60198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5" idx="3"/>
            <a:endCxn id="16" idx="1"/>
          </p:cNvCxnSpPr>
          <p:nvPr/>
        </p:nvCxnSpPr>
        <p:spPr>
          <a:xfrm>
            <a:off x="5638800" y="6019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6" idx="3"/>
            <a:endCxn id="17" idx="1"/>
          </p:cNvCxnSpPr>
          <p:nvPr/>
        </p:nvCxnSpPr>
        <p:spPr>
          <a:xfrm>
            <a:off x="6858000" y="6019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Pandișpan cu mere</a:t>
            </a:r>
            <a:endParaRPr lang="en-US" dirty="0"/>
          </a:p>
        </p:txBody>
      </p:sp>
      <p:pic>
        <p:nvPicPr>
          <p:cNvPr id="44034" name="Picture 2" descr="Reteta Pandispan cu me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87" r="38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Chec alb cu lămâie și nuci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87" r="38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Chec cu nuci, rahat, stafide și cacao</a:t>
            </a:r>
            <a:endParaRPr lang="en-US" dirty="0"/>
          </a:p>
        </p:txBody>
      </p:sp>
      <p:pic>
        <p:nvPicPr>
          <p:cNvPr id="47106" name="Picture 2" descr="susu: Chec cu nuci, rahat, si stafid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430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Aluatul fluid</vt:lpstr>
      <vt:lpstr>Definiția aluatului fluid</vt:lpstr>
      <vt:lpstr>Caracteristicile aluatului fluid</vt:lpstr>
      <vt:lpstr>Coacerea aluatului fluid</vt:lpstr>
      <vt:lpstr>Operații de Finisare a produselor din aluat fluid</vt:lpstr>
      <vt:lpstr>Schema tehnologică de obținere a aluatului fluid</vt:lpstr>
      <vt:lpstr>Pandișpan cu mere</vt:lpstr>
      <vt:lpstr>Chec alb cu lămâie și nuci</vt:lpstr>
      <vt:lpstr>Chec cu nuci, rahat, stafide și cacao</vt:lpstr>
      <vt:lpstr>Chec zebra din albușuri și nuci</vt:lpstr>
      <vt:lpstr>Banana bread cu nuci, stafide și glazură de ciocolată</vt:lpstr>
      <vt:lpstr>Negresă cu gazură și nuci</vt:lpstr>
      <vt:lpstr>Prăjitură pufoasă cu cremă</vt:lpstr>
      <vt:lpstr>Brioșe cu vișine și cacao</vt:lpstr>
      <vt:lpstr>Brioșe cu cafea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fluid</dc:title>
  <dc:creator>User</dc:creator>
  <cp:lastModifiedBy>Admin</cp:lastModifiedBy>
  <cp:revision>12</cp:revision>
  <dcterms:created xsi:type="dcterms:W3CDTF">2020-05-06T07:19:58Z</dcterms:created>
  <dcterms:modified xsi:type="dcterms:W3CDTF">2020-08-13T07:23:00Z</dcterms:modified>
</cp:coreProperties>
</file>